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61" r:id="rId4"/>
    <p:sldId id="257" r:id="rId5"/>
    <p:sldId id="262" r:id="rId6"/>
    <p:sldId id="263" r:id="rId7"/>
    <p:sldId id="264" r:id="rId8"/>
    <p:sldId id="265" r:id="rId9"/>
    <p:sldId id="287" r:id="rId10"/>
    <p:sldId id="268" r:id="rId11"/>
    <p:sldId id="269" r:id="rId12"/>
    <p:sldId id="289" r:id="rId13"/>
    <p:sldId id="290" r:id="rId14"/>
    <p:sldId id="291" r:id="rId15"/>
    <p:sldId id="275" r:id="rId16"/>
    <p:sldId id="276" r:id="rId17"/>
    <p:sldId id="277" r:id="rId18"/>
    <p:sldId id="279" r:id="rId19"/>
    <p:sldId id="280" r:id="rId20"/>
    <p:sldId id="282" r:id="rId21"/>
    <p:sldId id="284" r:id="rId22"/>
    <p:sldId id="286" r:id="rId23"/>
    <p:sldId id="28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3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FD7A37-97E9-4762-9CC5-0E22B3EE95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2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3C8E5-5B17-4457-A5D1-B1F26EBAA40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3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6A443-E01D-421C-953A-8477AFC326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4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FE0A6-5DB8-479B-8C05-6DA24881470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29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49B64-9063-4C33-BAFB-E9829744082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266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8766B-2847-4531-91EC-A979C10281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1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E36C3-E905-4141-B82B-69A5D56516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95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7CDAE-9270-4E62-96D5-9E69AAF18C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212B8C-8746-4642-A222-11966E47C3B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49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5A521F-E27A-4AEE-905C-8E9373E19EA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97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7E6D7-4FC7-45D1-98A0-15B5F898732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07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904C4D-7B72-42FC-8C60-069D407EC5D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47875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4300" y="260350"/>
            <a:ext cx="4824413" cy="720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6725" y="1268413"/>
            <a:ext cx="4068763" cy="4786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7888" y="1268413"/>
            <a:ext cx="4070350" cy="2316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7888" y="3736975"/>
            <a:ext cx="4070350" cy="231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5977F17-BA50-4BC1-9D89-35EC57E8B12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924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BEF939-FD9A-432D-B583-DE163849F81F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6774196694e28e2caa184ce2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088" y="-22225"/>
            <a:ext cx="10291763" cy="82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30702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5400" b="1">
                <a:effectLst>
                  <a:outerShdw blurRad="38100" dist="38100" dir="2700000" algn="tl">
                    <a:srgbClr val="C0C0C0"/>
                  </a:outerShdw>
                </a:effectLst>
                <a:latin typeface="新宋体" pitchFamily="49" charset="-122"/>
                <a:ea typeface="楷体" pitchFamily="49" charset="-122"/>
              </a:rPr>
              <a:t>河南的地理位置</a:t>
            </a:r>
            <a:br>
              <a:rPr lang="zh-CN" altLang="en-US" sz="5400" b="1">
                <a:effectLst>
                  <a:outerShdw blurRad="38100" dist="38100" dir="2700000" algn="tl">
                    <a:srgbClr val="C0C0C0"/>
                  </a:outerShdw>
                </a:effectLst>
                <a:latin typeface="新宋体" pitchFamily="49" charset="-122"/>
                <a:ea typeface="楷体" pitchFamily="49" charset="-122"/>
              </a:rPr>
            </a:br>
            <a:r>
              <a:rPr lang="zh-CN" altLang="en-US" sz="5400" b="1">
                <a:effectLst>
                  <a:outerShdw blurRad="38100" dist="38100" dir="2700000" algn="tl">
                    <a:srgbClr val="C0C0C0"/>
                  </a:outerShdw>
                </a:effectLst>
                <a:latin typeface="新宋体" pitchFamily="49" charset="-122"/>
                <a:ea typeface="楷体" pitchFamily="49" charset="-122"/>
              </a:rPr>
              <a:t>以及历史</a:t>
            </a:r>
            <a:r>
              <a:rPr lang="zh-CN" altLang="en-US" sz="5400" b="1">
                <a:effectLst>
                  <a:outerShdw blurRad="38100" dist="38100" dir="2700000" algn="tl">
                    <a:srgbClr val="C0C0C0"/>
                  </a:outerShdw>
                </a:effectLst>
                <a:latin typeface="新宋体" pitchFamily="49" charset="-122"/>
                <a:ea typeface="新宋体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14770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河南地图_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-96838"/>
            <a:ext cx="8496300" cy="721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嵩山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3457575" cy="5400675"/>
          </a:xfrm>
        </p:spPr>
        <p:txBody>
          <a:bodyPr/>
          <a:lstStyle/>
          <a:p>
            <a:r>
              <a:rPr lang="zh-CN" altLang="en-US" sz="2000"/>
              <a:t>嵩山位于河南省西部，地处河南省登封市西北面，是五岳中的中岳。1982年，嵩山以河南嵩山风景名胜区的名义，被国务院批准列入第一批国家级风景名胜区名单。2004年2月13日被联合国教科文组织地学部评选为“世界地质公园”。2007年5月8日，登封市嵩山少林景区经国家旅游局正式批准为国家5A级旅游景区。，总面积450平方公里，东依省会郑州，西临古都洛阳，北临黄河，南靠颍水。由太室山和少室山组成。</a:t>
            </a:r>
          </a:p>
        </p:txBody>
      </p:sp>
      <p:pic>
        <p:nvPicPr>
          <p:cNvPr id="33796" name="Picture 4" descr="2008514134950544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1125538"/>
            <a:ext cx="4176713" cy="2311400"/>
          </a:xfrm>
          <a:noFill/>
          <a:ln/>
        </p:spPr>
      </p:pic>
      <p:pic>
        <p:nvPicPr>
          <p:cNvPr id="33797" name="Picture 5" descr="p_1_4407_090601150251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6100" y="3644900"/>
            <a:ext cx="4103688" cy="30797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588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2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ldLvl="0" autoUpdateAnimBg="0"/>
      <p:bldP spid="33794" grpId="1" bldLvl="0" autoUpdateAnimBg="0"/>
      <p:bldP spid="33795" grpId="0" build="p" autoUpdateAnimBg="0"/>
      <p:bldP spid="33795" grpI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嵩山少林寺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513" y="1125538"/>
            <a:ext cx="3240087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sz="2800"/>
              <a:t>少林寺，位于中国河南省郑州市登封的嵩山，是少林武术的发源地，禅宗祖庭，由于其坐落嵩山的腹地少室山下的茂密丛林中，所以取名“少林寺”。少林寺在唐朝时期，享有盛名，以禅宗和武术并称于世。</a:t>
            </a:r>
          </a:p>
        </p:txBody>
      </p:sp>
      <p:pic>
        <p:nvPicPr>
          <p:cNvPr id="34820" name="Picture 4" descr="20090227232105288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7175" y="1196975"/>
            <a:ext cx="3960813" cy="2971800"/>
          </a:xfrm>
          <a:noFill/>
          <a:ln/>
        </p:spPr>
      </p:pic>
      <p:pic>
        <p:nvPicPr>
          <p:cNvPr id="34821" name="Picture 5" descr="P200807140925402470716788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1638" y="4221163"/>
            <a:ext cx="3889375" cy="258921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0757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68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68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ldLvl="0" autoUpdateAnimBg="0"/>
      <p:bldP spid="34818" grpId="1" bldLvl="0" autoUpdateAnimBg="0"/>
      <p:bldP spid="34819" grpId="0" build="p" autoUpdateAnimBg="0"/>
      <p:bldP spid="34819" grpId="1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开封清明上河园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zh-CN" sz="2800"/>
              <a:t> </a:t>
            </a:r>
            <a:r>
              <a:rPr lang="zh-CN" sz="2800"/>
              <a:t>清明上河园清明上河园位于河南省开封城西北隅，东与龙亭风景区毗邻，是以宋代张择端的名</a:t>
            </a:r>
            <a:r>
              <a:rPr lang="zh-CN" altLang="zh-CN" sz="2800"/>
              <a:t>《</a:t>
            </a:r>
            <a:r>
              <a:rPr lang="zh-CN" sz="2800"/>
              <a:t>清明上河图</a:t>
            </a:r>
            <a:r>
              <a:rPr lang="zh-CN" altLang="zh-CN" sz="2800"/>
              <a:t>》</a:t>
            </a:r>
            <a:r>
              <a:rPr lang="zh-CN" sz="2800"/>
              <a:t>为蓝本，集中再现原图风物景观的大型宋代民俗风情游乐园。</a:t>
            </a:r>
          </a:p>
        </p:txBody>
      </p:sp>
      <p:pic>
        <p:nvPicPr>
          <p:cNvPr id="41988" name="Picture 4" descr="2008112019012294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196975"/>
            <a:ext cx="3600450" cy="2312988"/>
          </a:xfrm>
          <a:noFill/>
          <a:ln/>
        </p:spPr>
      </p:pic>
      <p:pic>
        <p:nvPicPr>
          <p:cNvPr id="41989" name="Picture 5" descr="C89414766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3717925"/>
            <a:ext cx="4216400" cy="28067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6008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3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ldLvl="0" autoUpdateAnimBg="0"/>
      <p:bldP spid="41986" grpId="1" bldLvl="0" autoUpdateAnimBg="0"/>
      <p:bldP spid="41986" grpId="2" bldLvl="0" autoUpdateAnimBg="0"/>
      <p:bldP spid="41987" grpId="0" build="p" autoUpdateAnimBg="0"/>
      <p:bldP spid="41987" grpId="1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01542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49275"/>
            <a:ext cx="7705725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8232775" y="1343025"/>
            <a:ext cx="731838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sz="3600" b="1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开封   大相国寺</a:t>
            </a:r>
          </a:p>
        </p:txBody>
      </p:sp>
    </p:spTree>
    <p:extLst>
      <p:ext uri="{BB962C8B-B14F-4D97-AF65-F5344CB8AC3E}">
        <p14:creationId xmlns:p14="http://schemas.microsoft.com/office/powerpoint/2010/main" val="24789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17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4865991_180556099269_2_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8313" cy="701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4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2595863_112026139335_2_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8963025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65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341a912167198b60925807a9[1]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513" y="0"/>
            <a:ext cx="9178926" cy="6889750"/>
          </a:xfrm>
          <a:ln/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539750" y="2781300"/>
            <a:ext cx="8229600" cy="1143000"/>
          </a:xfrm>
        </p:spPr>
        <p:txBody>
          <a:bodyPr/>
          <a:lstStyle/>
          <a:p>
            <a:r>
              <a:rPr lang="zh-CN" altLang="en-US" sz="6000" b="1">
                <a:solidFill>
                  <a:srgbClr val="FF0000"/>
                </a:solidFill>
              </a:rPr>
              <a:t>河南美食,特产</a:t>
            </a:r>
          </a:p>
        </p:txBody>
      </p:sp>
    </p:spTree>
    <p:extLst>
      <p:ext uri="{BB962C8B-B14F-4D97-AF65-F5344CB8AC3E}">
        <p14:creationId xmlns:p14="http://schemas.microsoft.com/office/powerpoint/2010/main" val="14935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b="1">
                <a:solidFill>
                  <a:srgbClr val="FF3300"/>
                </a:solidFill>
              </a:rPr>
              <a:t>合记“烩面”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3"/>
            <a:ext cx="8229600" cy="43924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CN" altLang="en-US" sz="2400" dirty="0">
                <a:solidFill>
                  <a:srgbClr val="00FF00"/>
                </a:solidFill>
              </a:rPr>
              <a:t>      </a:t>
            </a:r>
            <a:r>
              <a:rPr lang="zh-CN" altLang="en-US" sz="2400" dirty="0"/>
              <a:t>合记烩面是一种荤、素、汤、菜、饭兼而有之的传统风味小吃，以味道鲜美，经济实惠而享誉中原。94年5月荣获“全国清真名牌风味食品”称号，97年12月又摘取“中华名小吃”桂冠。 合记羊肉烩面，选用上好鲜羊肉，经反复浸泡后下锅，撇出血沫，放入全大料，将肉煮烂。另用精制面粉，兑入适量盐碱和成软面，经反复揉搓，使其筋韧。下面时，锅内放原汁肉汤，将面拉成薄条入锅，放上羊肉，配以黄花菜、木耳、水粉条。上桌时外带香菜、辣椒油、糖蒜等小碟，其味更鲜，成为郑州有口皆碑的佳肴，外地人也经常慕名前来品尝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661098"/>
            <a:ext cx="2952329" cy="221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7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6225"/>
            <a:ext cx="8229600" cy="777875"/>
          </a:xfrm>
        </p:spPr>
        <p:txBody>
          <a:bodyPr/>
          <a:lstStyle/>
          <a:p>
            <a:r>
              <a:rPr lang="zh-CN" b="1">
                <a:solidFill>
                  <a:srgbClr val="FF3300"/>
                </a:solidFill>
              </a:rPr>
              <a:t>道口烧鸡</a:t>
            </a:r>
            <a:r>
              <a:rPr lang="zh-CN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229600" cy="4132262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200" dirty="0">
                <a:solidFill>
                  <a:srgbClr val="00FF00"/>
                </a:solidFill>
              </a:rPr>
              <a:t>    </a:t>
            </a:r>
            <a:r>
              <a:rPr lang="zh-CN" altLang="en-US" sz="1400" dirty="0">
                <a:solidFill>
                  <a:srgbClr val="00FF00"/>
                </a:solidFill>
              </a:rPr>
              <a:t>         </a:t>
            </a:r>
            <a:r>
              <a:rPr lang="zh-CN" altLang="en-US" sz="1800" dirty="0"/>
              <a:t>道口烧鸡是汉族传统名菜之一，由河南省安阳市滑县道口镇“义兴张”世家烧鸡店所制，是我国著名的特产。 道口烧鸡与北京烤鸭、金华火腿齐名，被誉为“天下第一鸡”。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800" dirty="0"/>
              <a:t>         清嘉庆年间，一次嘉庆皇帝巡路过道口，忽闻奇香而振奋，问左右人道：“何物发出此香？”左右答道：“烧鸡”。随从将烧鸡献上，嘉庆尝后大喜说道：“色、香、味三绝”。从此以后，道口烧鸡成了清廷的贡品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4104456" cy="307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7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Freeform 4"/>
          <p:cNvSpPr>
            <a:spLocks/>
          </p:cNvSpPr>
          <p:nvPr/>
        </p:nvSpPr>
        <p:spPr bwMode="auto">
          <a:xfrm>
            <a:off x="5435600" y="3213100"/>
            <a:ext cx="1150938" cy="720725"/>
          </a:xfrm>
          <a:custGeom>
            <a:avLst/>
            <a:gdLst>
              <a:gd name="T0" fmla="*/ 275 w 573"/>
              <a:gd name="T1" fmla="*/ 2 h 358"/>
              <a:gd name="T2" fmla="*/ 419 w 573"/>
              <a:gd name="T3" fmla="*/ 15 h 358"/>
              <a:gd name="T4" fmla="*/ 399 w 573"/>
              <a:gd name="T5" fmla="*/ 63 h 358"/>
              <a:gd name="T6" fmla="*/ 501 w 573"/>
              <a:gd name="T7" fmla="*/ 125 h 358"/>
              <a:gd name="T8" fmla="*/ 543 w 573"/>
              <a:gd name="T9" fmla="*/ 139 h 358"/>
              <a:gd name="T10" fmla="*/ 488 w 573"/>
              <a:gd name="T11" fmla="*/ 194 h 358"/>
              <a:gd name="T12" fmla="*/ 433 w 573"/>
              <a:gd name="T13" fmla="*/ 207 h 358"/>
              <a:gd name="T14" fmla="*/ 419 w 573"/>
              <a:gd name="T15" fmla="*/ 228 h 358"/>
              <a:gd name="T16" fmla="*/ 378 w 573"/>
              <a:gd name="T17" fmla="*/ 248 h 358"/>
              <a:gd name="T18" fmla="*/ 495 w 573"/>
              <a:gd name="T19" fmla="*/ 276 h 358"/>
              <a:gd name="T20" fmla="*/ 481 w 573"/>
              <a:gd name="T21" fmla="*/ 331 h 358"/>
              <a:gd name="T22" fmla="*/ 412 w 573"/>
              <a:gd name="T23" fmla="*/ 358 h 358"/>
              <a:gd name="T24" fmla="*/ 323 w 573"/>
              <a:gd name="T25" fmla="*/ 344 h 358"/>
              <a:gd name="T26" fmla="*/ 309 w 573"/>
              <a:gd name="T27" fmla="*/ 303 h 358"/>
              <a:gd name="T28" fmla="*/ 131 w 573"/>
              <a:gd name="T29" fmla="*/ 296 h 358"/>
              <a:gd name="T30" fmla="*/ 111 w 573"/>
              <a:gd name="T31" fmla="*/ 276 h 358"/>
              <a:gd name="T32" fmla="*/ 69 w 573"/>
              <a:gd name="T33" fmla="*/ 248 h 358"/>
              <a:gd name="T34" fmla="*/ 76 w 573"/>
              <a:gd name="T35" fmla="*/ 214 h 358"/>
              <a:gd name="T36" fmla="*/ 42 w 573"/>
              <a:gd name="T37" fmla="*/ 207 h 358"/>
              <a:gd name="T38" fmla="*/ 15 w 573"/>
              <a:gd name="T39" fmla="*/ 187 h 358"/>
              <a:gd name="T40" fmla="*/ 1 w 573"/>
              <a:gd name="T41" fmla="*/ 166 h 358"/>
              <a:gd name="T42" fmla="*/ 90 w 573"/>
              <a:gd name="T43" fmla="*/ 132 h 358"/>
              <a:gd name="T44" fmla="*/ 227 w 573"/>
              <a:gd name="T45" fmla="*/ 77 h 358"/>
              <a:gd name="T46" fmla="*/ 275 w 573"/>
              <a:gd name="T47" fmla="*/ 2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3" h="358">
                <a:moveTo>
                  <a:pt x="275" y="2"/>
                </a:moveTo>
                <a:cubicBezTo>
                  <a:pt x="321" y="15"/>
                  <a:pt x="373" y="0"/>
                  <a:pt x="419" y="15"/>
                </a:cubicBezTo>
                <a:cubicBezTo>
                  <a:pt x="436" y="20"/>
                  <a:pt x="404" y="46"/>
                  <a:pt x="399" y="63"/>
                </a:cubicBezTo>
                <a:cubicBezTo>
                  <a:pt x="409" y="134"/>
                  <a:pt x="423" y="106"/>
                  <a:pt x="501" y="125"/>
                </a:cubicBezTo>
                <a:cubicBezTo>
                  <a:pt x="515" y="128"/>
                  <a:pt x="543" y="139"/>
                  <a:pt x="543" y="139"/>
                </a:cubicBezTo>
                <a:cubicBezTo>
                  <a:pt x="573" y="185"/>
                  <a:pt x="521" y="183"/>
                  <a:pt x="488" y="194"/>
                </a:cubicBezTo>
                <a:cubicBezTo>
                  <a:pt x="434" y="176"/>
                  <a:pt x="456" y="168"/>
                  <a:pt x="433" y="207"/>
                </a:cubicBezTo>
                <a:cubicBezTo>
                  <a:pt x="429" y="214"/>
                  <a:pt x="426" y="223"/>
                  <a:pt x="419" y="228"/>
                </a:cubicBezTo>
                <a:cubicBezTo>
                  <a:pt x="407" y="237"/>
                  <a:pt x="392" y="241"/>
                  <a:pt x="378" y="248"/>
                </a:cubicBezTo>
                <a:cubicBezTo>
                  <a:pt x="416" y="261"/>
                  <a:pt x="457" y="263"/>
                  <a:pt x="495" y="276"/>
                </a:cubicBezTo>
                <a:cubicBezTo>
                  <a:pt x="490" y="294"/>
                  <a:pt x="490" y="315"/>
                  <a:pt x="481" y="331"/>
                </a:cubicBezTo>
                <a:cubicBezTo>
                  <a:pt x="479" y="335"/>
                  <a:pt x="417" y="357"/>
                  <a:pt x="412" y="358"/>
                </a:cubicBezTo>
                <a:cubicBezTo>
                  <a:pt x="382" y="353"/>
                  <a:pt x="349" y="358"/>
                  <a:pt x="323" y="344"/>
                </a:cubicBezTo>
                <a:cubicBezTo>
                  <a:pt x="310" y="337"/>
                  <a:pt x="323" y="307"/>
                  <a:pt x="309" y="303"/>
                </a:cubicBezTo>
                <a:cubicBezTo>
                  <a:pt x="251" y="289"/>
                  <a:pt x="190" y="298"/>
                  <a:pt x="131" y="296"/>
                </a:cubicBezTo>
                <a:cubicBezTo>
                  <a:pt x="124" y="289"/>
                  <a:pt x="118" y="282"/>
                  <a:pt x="111" y="276"/>
                </a:cubicBezTo>
                <a:cubicBezTo>
                  <a:pt x="98" y="266"/>
                  <a:pt x="69" y="248"/>
                  <a:pt x="69" y="248"/>
                </a:cubicBezTo>
                <a:cubicBezTo>
                  <a:pt x="71" y="237"/>
                  <a:pt x="82" y="224"/>
                  <a:pt x="76" y="214"/>
                </a:cubicBezTo>
                <a:cubicBezTo>
                  <a:pt x="70" y="204"/>
                  <a:pt x="53" y="212"/>
                  <a:pt x="42" y="207"/>
                </a:cubicBezTo>
                <a:cubicBezTo>
                  <a:pt x="32" y="202"/>
                  <a:pt x="24" y="194"/>
                  <a:pt x="15" y="187"/>
                </a:cubicBezTo>
                <a:cubicBezTo>
                  <a:pt x="10" y="180"/>
                  <a:pt x="0" y="174"/>
                  <a:pt x="1" y="166"/>
                </a:cubicBezTo>
                <a:cubicBezTo>
                  <a:pt x="5" y="144"/>
                  <a:pt x="83" y="133"/>
                  <a:pt x="90" y="132"/>
                </a:cubicBezTo>
                <a:cubicBezTo>
                  <a:pt x="143" y="105"/>
                  <a:pt x="171" y="91"/>
                  <a:pt x="227" y="77"/>
                </a:cubicBezTo>
                <a:cubicBezTo>
                  <a:pt x="248" y="56"/>
                  <a:pt x="275" y="34"/>
                  <a:pt x="275" y="2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olidFill>
                  <a:srgbClr val="FF3300"/>
                </a:solidFill>
              </a:rPr>
              <a:t>新郑大枣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zh-CN" altLang="en-US"/>
              <a:t>      又名鸡心大枣、鸡心枣，是河南省郑州市新郑的特产，素有 “灵宝苹果潼关梨，新郑大枣甜似蜜”的盛赞。红枣味甜、性温，是补血健脾美容的滋补佳果，而新郑大枣以其皮薄、肉厚、核小、味甜倍受人们青睐，成为枣类中的佼佼者。</a:t>
            </a:r>
          </a:p>
        </p:txBody>
      </p:sp>
    </p:spTree>
    <p:extLst>
      <p:ext uri="{BB962C8B-B14F-4D97-AF65-F5344CB8AC3E}">
        <p14:creationId xmlns:p14="http://schemas.microsoft.com/office/powerpoint/2010/main" val="16229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b="1">
                <a:solidFill>
                  <a:srgbClr val="FF3300"/>
                </a:solidFill>
              </a:rPr>
              <a:t>逍遥胡辣汤</a:t>
            </a:r>
            <a:endParaRPr 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FF00"/>
                </a:solidFill>
              </a:rPr>
              <a:t>       </a:t>
            </a:r>
            <a:r>
              <a:rPr lang="zh-CN" altLang="en-US" sz="2400" dirty="0"/>
              <a:t>明朝嘉靖年间，朝中大臣为讨皇帝欢欣，从一高僧处得到一付助寿延年的调品秘方献上，奏以烧汤饮之，皇帝品尝后龙颜大喜，遂命之为“御汤”。明朝末年，流落在外的御厨赵纪途径逍遥，看到东门紧邻沙河，舟楫驰骋，西门近依颍河，形势天成，两河逶迤东流，镇中寨堡坚固，乃地灵水秀之地，赵纪决计隐居。于是，皇宫秘方便流传此地。百姓们以此秘方所熬制的粥汤酸辣扑鼻，醇香四溢，俗称“胡辣汤”。斗转星移，岁月流逝，该汤越传越远，因盛于逍遥，故称为“逍遥胡辣汤”。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zh-CN" altLang="en-US" sz="2400" dirty="0"/>
              <a:t>       正宗的逍遥镇胡辣汤产自河南省周口市西华县逍遥镇，是“中华名小吃”“河南十大名吃”。逍遥镇胡辣汤，首批入选河南老字号。</a:t>
            </a:r>
          </a:p>
        </p:txBody>
      </p:sp>
    </p:spTree>
    <p:extLst>
      <p:ext uri="{BB962C8B-B14F-4D97-AF65-F5344CB8AC3E}">
        <p14:creationId xmlns:p14="http://schemas.microsoft.com/office/powerpoint/2010/main" val="42846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WordArt 2"/>
          <p:cNvSpPr>
            <a:spLocks noChangeArrowheads="1" noChangeShapeType="1"/>
          </p:cNvSpPr>
          <p:nvPr/>
        </p:nvSpPr>
        <p:spPr bwMode="auto">
          <a:xfrm>
            <a:off x="2700338" y="2492375"/>
            <a:ext cx="3455987" cy="2016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gradFill rotWithShape="0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8999"/>
                    </a:srgbClr>
                  </a:outerShdw>
                </a:effectLst>
                <a:latin typeface="楷体"/>
                <a:ea typeface="楷体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266373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60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0b0bfed1bc8b958fcfa3cfe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-26988"/>
            <a:ext cx="5343525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2266950" y="190500"/>
            <a:ext cx="4535488" cy="7129463"/>
          </a:xfrm>
        </p:spPr>
        <p:txBody>
          <a:bodyPr/>
          <a:lstStyle/>
          <a:p>
            <a:r>
              <a:rPr lang="zh-CN" altLang="en-US" sz="3200"/>
              <a:t>       </a:t>
            </a:r>
            <a:r>
              <a:rPr lang="zh-CN" altLang="en-US" sz="3200" b="1">
                <a:latin typeface="楷体" pitchFamily="49" charset="-122"/>
                <a:ea typeface="楷体" pitchFamily="49" charset="-122"/>
              </a:rPr>
              <a:t/>
            </a:r>
            <a:br>
              <a:rPr lang="zh-CN" altLang="en-US" sz="3200" b="1">
                <a:latin typeface="楷体" pitchFamily="49" charset="-122"/>
                <a:ea typeface="楷体" pitchFamily="49" charset="-122"/>
              </a:rPr>
            </a:br>
            <a:r>
              <a:rPr lang="zh-CN" altLang="en-US" sz="3200"/>
              <a:t/>
            </a:r>
            <a:br>
              <a:rPr lang="zh-CN" altLang="en-US" sz="3200"/>
            </a:br>
            <a:endParaRPr lang="zh-CN" altLang="en-US" sz="3200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557463" y="333375"/>
            <a:ext cx="4606925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sz="2800" b="1" dirty="0"/>
              <a:t>河南位于中国中东部、黄河中下游，因</a:t>
            </a:r>
            <a:r>
              <a:rPr lang="zh-CN" sz="2800" b="1" dirty="0">
                <a:solidFill>
                  <a:srgbClr val="FF0000"/>
                </a:solidFill>
              </a:rPr>
              <a:t>大部分地区位于黄河以南，故称河南</a:t>
            </a:r>
            <a:r>
              <a:rPr lang="zh-CN" sz="2800" b="1" dirty="0"/>
              <a:t>。远古时期，黄河中下游地区河流纵横、森林茂密、野象众多，</a:t>
            </a:r>
            <a:r>
              <a:rPr lang="zh-CN" sz="2800" b="1" dirty="0">
                <a:solidFill>
                  <a:srgbClr val="FF0000"/>
                </a:solidFill>
              </a:rPr>
              <a:t>河南又被形象地描述为人牵象之地</a:t>
            </a:r>
            <a:r>
              <a:rPr lang="zh-CN" sz="2800" b="1" dirty="0"/>
              <a:t>，这就是象形字“豫”的根源，也是河南</a:t>
            </a:r>
            <a:r>
              <a:rPr lang="zh-CN" sz="2800" b="1" dirty="0">
                <a:solidFill>
                  <a:srgbClr val="FF0000"/>
                </a:solidFill>
              </a:rPr>
              <a:t>简称“豫”的由来</a:t>
            </a:r>
            <a:r>
              <a:rPr lang="zh-CN" sz="2800" b="1" dirty="0"/>
              <a:t>。</a:t>
            </a:r>
            <a:r>
              <a:rPr lang="zh-CN" altLang="zh-CN" sz="2800" b="1" dirty="0"/>
              <a:t>《</a:t>
            </a:r>
            <a:r>
              <a:rPr lang="zh-CN" sz="2800" b="1" dirty="0"/>
              <a:t>尚书</a:t>
            </a:r>
            <a:r>
              <a:rPr lang="zh-CN" altLang="zh-CN" sz="2800" b="1" dirty="0"/>
              <a:t>•</a:t>
            </a:r>
            <a:r>
              <a:rPr lang="zh-CN" sz="2800" b="1" dirty="0"/>
              <a:t>禹贡</a:t>
            </a:r>
            <a:r>
              <a:rPr lang="zh-CN" altLang="zh-CN" sz="2800" b="1" dirty="0"/>
              <a:t>》</a:t>
            </a:r>
            <a:r>
              <a:rPr lang="zh-CN" sz="2800" b="1" dirty="0"/>
              <a:t>将天下分为</a:t>
            </a:r>
            <a:r>
              <a:rPr lang="zh-CN" sz="2800" b="1" dirty="0">
                <a:solidFill>
                  <a:srgbClr val="FF0000"/>
                </a:solidFill>
              </a:rPr>
              <a:t>“九州”</a:t>
            </a:r>
            <a:r>
              <a:rPr lang="zh-CN" sz="2800" b="1" dirty="0"/>
              <a:t>，豫州位居天下九州之中，现今河南大部分地区属九州中的豫州，故有“</a:t>
            </a:r>
            <a:r>
              <a:rPr lang="zh-CN" sz="2800" b="1" dirty="0">
                <a:solidFill>
                  <a:srgbClr val="FF0000"/>
                </a:solidFill>
              </a:rPr>
              <a:t>中原</a:t>
            </a:r>
            <a:r>
              <a:rPr lang="zh-CN" sz="2800" b="1" dirty="0"/>
              <a:t>”、“</a:t>
            </a:r>
            <a:r>
              <a:rPr lang="zh-CN" sz="2800" b="1" dirty="0">
                <a:solidFill>
                  <a:srgbClr val="FF0000"/>
                </a:solidFill>
              </a:rPr>
              <a:t>中州</a:t>
            </a:r>
            <a:r>
              <a:rPr lang="zh-CN" sz="2800" b="1" dirty="0"/>
              <a:t>”之称。 </a:t>
            </a:r>
            <a:endParaRPr lang="zh-CN" sz="3200" b="1" dirty="0"/>
          </a:p>
          <a:p>
            <a:endParaRPr lang="zh-CN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858000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ec7f8878795360967096eae[1]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371013" cy="7029450"/>
          </a:xfrm>
          <a:noFill/>
          <a:ln/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8788" y="276225"/>
            <a:ext cx="4186237" cy="6394450"/>
          </a:xfrm>
        </p:spPr>
        <p:txBody>
          <a:bodyPr/>
          <a:lstStyle/>
          <a:p>
            <a:r>
              <a:rPr lang="zh-CN" altLang="en-US" sz="2800" b="1">
                <a:ea typeface="楷体" pitchFamily="49" charset="-122"/>
              </a:rPr>
              <a:t>      河南历史悠久，可以追溯到距今五六十万年以前，它是中华民族的主要发祥地之一，相传伏羲女娲就是在中原一带奠定了中华民族繁衍生息的基础，至今淮阳仍保存着规模庞大的太昊陵。</a:t>
            </a:r>
          </a:p>
        </p:txBody>
      </p:sp>
      <p:pic>
        <p:nvPicPr>
          <p:cNvPr id="10244" name="Picture 4" descr="1206_507515[1]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660000">
            <a:off x="5940425" y="620713"/>
            <a:ext cx="2638425" cy="3411537"/>
          </a:xfrm>
          <a:noFill/>
          <a:ln/>
        </p:spPr>
      </p:pic>
      <p:pic>
        <p:nvPicPr>
          <p:cNvPr id="10245" name="Picture 5" descr="女娲"/>
          <p:cNvPicPr>
            <a:picLocks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00000">
            <a:off x="6084888" y="3789363"/>
            <a:ext cx="2387600" cy="31686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99527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baf6857892da566d0090656[1]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0163" y="0"/>
            <a:ext cx="9304338" cy="6985000"/>
          </a:xfrm>
          <a:noFill/>
          <a:ln/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508625" y="693738"/>
            <a:ext cx="3094038" cy="5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    从中国第一个世袭王朝夏朝建都于河南偃师，至清王朝覆灭的4000余年历史中，河南处于全国政治、经济、文化的中心地域长达3000年，经济社会文化发展曾几度达到鼎盛，先后有20多个朝代建都或迁都于此。中国七大古都河南就有3个，即：殷商古都安阳、九朝古都洛阳、七朝古都开封。</a:t>
            </a:r>
          </a:p>
        </p:txBody>
      </p:sp>
      <p:pic>
        <p:nvPicPr>
          <p:cNvPr id="11268" name="Picture 4" descr="殷商古都——安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0000">
            <a:off x="466725" y="0"/>
            <a:ext cx="2586038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W020060427354265421264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000">
            <a:off x="1187450" y="3141663"/>
            <a:ext cx="2908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0000">
            <a:off x="1116013" y="5013325"/>
            <a:ext cx="2624137" cy="197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0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pt1853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-22225"/>
            <a:ext cx="9139238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6225"/>
            <a:ext cx="3178175" cy="5673725"/>
          </a:xfrm>
        </p:spPr>
        <p:txBody>
          <a:bodyPr/>
          <a:lstStyle/>
          <a:p>
            <a:r>
              <a:rPr lang="zh-CN" altLang="en-US" sz="2800" b="1">
                <a:ea typeface="楷体" pitchFamily="49" charset="-122"/>
              </a:rPr>
              <a:t>       悠久的历史给河南留下了大量宝贵的历史文化遗产，成为河南旅游业发展得天独厚的优势。宏大的河南博物馆存放着很多史前文物，其中商周青铜器、历代陶器、金简等珍贵文物最具特色。</a:t>
            </a:r>
            <a:r>
              <a:rPr lang="zh-CN" altLang="en-US" sz="2800">
                <a:ea typeface="楷体" pitchFamily="49" charset="-122"/>
              </a:rPr>
              <a:t>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0000">
            <a:off x="6300788" y="-166688"/>
            <a:ext cx="2097087" cy="389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000">
            <a:off x="5003800" y="2997200"/>
            <a:ext cx="2673350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0000">
            <a:off x="6804025" y="4725988"/>
            <a:ext cx="23891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0000">
            <a:off x="4429125" y="4797425"/>
            <a:ext cx="1725613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524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7ad63d7aac828030d8774dd7236a0ed1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692275" y="620713"/>
            <a:ext cx="6551613" cy="4968875"/>
          </a:xfrm>
        </p:spPr>
        <p:txBody>
          <a:bodyPr/>
          <a:lstStyle/>
          <a:p>
            <a:r>
              <a:rPr lang="zh-CN" altLang="en-US" sz="6600" b="1" u="sng">
                <a:solidFill>
                  <a:srgbClr val="6600CC"/>
                </a:solidFill>
                <a:ea typeface="楷体" pitchFamily="49" charset="-122"/>
              </a:rPr>
              <a:t>人文特色~</a:t>
            </a:r>
          </a:p>
        </p:txBody>
      </p:sp>
    </p:spTree>
    <p:extLst>
      <p:ext uri="{BB962C8B-B14F-4D97-AF65-F5344CB8AC3E}">
        <p14:creationId xmlns:p14="http://schemas.microsoft.com/office/powerpoint/2010/main" val="26617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060700" y="692150"/>
            <a:ext cx="2808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rgbClr val="FD173D"/>
                </a:solidFill>
                <a:ea typeface="华文新魏" pitchFamily="2" charset="-122"/>
              </a:rPr>
              <a:t>历史名人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404938" y="1485900"/>
            <a:ext cx="640873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华文新魏" pitchFamily="2" charset="-122"/>
                <a:ea typeface="华文新魏" pitchFamily="2" charset="-122"/>
              </a:rPr>
              <a:t>  </a:t>
            </a:r>
            <a:r>
              <a:rPr lang="zh-CN" altLang="en-US" sz="3600" b="1" dirty="0">
                <a:solidFill>
                  <a:srgbClr val="00FF00"/>
                </a:solidFill>
                <a:latin typeface="华文新魏" pitchFamily="2" charset="-122"/>
                <a:ea typeface="华文新魏" pitchFamily="2" charset="-122"/>
              </a:rPr>
              <a:t>  </a:t>
            </a:r>
            <a:r>
              <a:rPr lang="zh-CN" altLang="en-US" sz="3600" dirty="0">
                <a:latin typeface="华文新魏" pitchFamily="2" charset="-122"/>
                <a:ea typeface="华文新魏" pitchFamily="2" charset="-122"/>
              </a:rPr>
              <a:t>思想家老子、庄子、韩非子，政治家吕不韦、范仲淹、司马光，军事家司马懿、岳飞、郑成功，文学家韩愈、刘禹锡，诗人杜甫、白居易，以及科学家张衡，医学家张仲景，画家吴道子，书法家钟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繇</a:t>
            </a:r>
            <a:r>
              <a:rPr lang="en-US" sz="3600" dirty="0" smtClean="0">
                <a:latin typeface="宋体"/>
                <a:ea typeface="华文新魏" pitchFamily="2" charset="-122"/>
              </a:rPr>
              <a:t>……</a:t>
            </a:r>
            <a:r>
              <a:rPr lang="en-US" sz="3600" b="1" dirty="0" smtClean="0">
                <a:latin typeface="华文新魏" pitchFamily="2" charset="-122"/>
                <a:ea typeface="华文新魏" pitchFamily="2" charset="-122"/>
              </a:rPr>
              <a:t> </a:t>
            </a:r>
            <a:endParaRPr lang="en-US" sz="36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3995738" y="2205038"/>
            <a:ext cx="0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7570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4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341a912167198b60925807a9[1]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4925" y="0"/>
            <a:ext cx="9178925" cy="6889750"/>
          </a:xfrm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539750" y="2781300"/>
            <a:ext cx="8229600" cy="1143000"/>
          </a:xfrm>
        </p:spPr>
        <p:txBody>
          <a:bodyPr/>
          <a:lstStyle/>
          <a:p>
            <a:r>
              <a:rPr lang="zh-CN" altLang="en-US" sz="6000" b="1">
                <a:solidFill>
                  <a:srgbClr val="6600CC"/>
                </a:solidFill>
                <a:latin typeface="楷体" pitchFamily="49" charset="-122"/>
                <a:ea typeface="楷体" pitchFamily="49" charset="-122"/>
              </a:rPr>
              <a:t>名胜古迹~</a:t>
            </a:r>
          </a:p>
        </p:txBody>
      </p:sp>
    </p:spTree>
    <p:extLst>
      <p:ext uri="{BB962C8B-B14F-4D97-AF65-F5344CB8AC3E}">
        <p14:creationId xmlns:p14="http://schemas.microsoft.com/office/powerpoint/2010/main" val="9467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1113</Words>
  <Application>Microsoft Office PowerPoint</Application>
  <PresentationFormat>全屏显示(4:3)</PresentationFormat>
  <Paragraphs>29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主题</vt:lpstr>
      <vt:lpstr>默认设计模板</vt:lpstr>
      <vt:lpstr>河南的地理位置 以及历史 </vt:lpstr>
      <vt:lpstr>PowerPoint 演示文稿</vt:lpstr>
      <vt:lpstr>         </vt:lpstr>
      <vt:lpstr>      河南历史悠久，可以追溯到距今五六十万年以前，它是中华民族的主要发祥地之一，相传伏羲女娲就是在中原一带奠定了中华民族繁衍生息的基础，至今淮阳仍保存着规模庞大的太昊陵。</vt:lpstr>
      <vt:lpstr>PowerPoint 演示文稿</vt:lpstr>
      <vt:lpstr>       悠久的历史给河南留下了大量宝贵的历史文化遗产，成为河南旅游业发展得天独厚的优势。宏大的河南博物馆存放着很多史前文物，其中商周青铜器、历代陶器、金简等珍贵文物最具特色。 </vt:lpstr>
      <vt:lpstr>人文特色~</vt:lpstr>
      <vt:lpstr>PowerPoint 演示文稿</vt:lpstr>
      <vt:lpstr>名胜古迹~</vt:lpstr>
      <vt:lpstr>PowerPoint 演示文稿</vt:lpstr>
      <vt:lpstr>嵩山</vt:lpstr>
      <vt:lpstr>嵩山少林寺</vt:lpstr>
      <vt:lpstr>开封清明上河园</vt:lpstr>
      <vt:lpstr>PowerPoint 演示文稿</vt:lpstr>
      <vt:lpstr>PowerPoint 演示文稿</vt:lpstr>
      <vt:lpstr>PowerPoint 演示文稿</vt:lpstr>
      <vt:lpstr>河南美食,特产</vt:lpstr>
      <vt:lpstr>合记“烩面”</vt:lpstr>
      <vt:lpstr>道口烧鸡 </vt:lpstr>
      <vt:lpstr>新郑大枣</vt:lpstr>
      <vt:lpstr>逍遥胡辣汤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河南的地理位置 以及历史 </dc:title>
  <dc:creator>Administrator</dc:creator>
  <cp:lastModifiedBy>wlan</cp:lastModifiedBy>
  <cp:revision>22</cp:revision>
  <dcterms:created xsi:type="dcterms:W3CDTF">2018-12-18T09:48:56Z</dcterms:created>
  <dcterms:modified xsi:type="dcterms:W3CDTF">2018-12-19T01:17:09Z</dcterms:modified>
</cp:coreProperties>
</file>